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3"/>
  </p:notesMasterIdLst>
  <p:sldIdLst>
    <p:sldId id="256" r:id="rId5"/>
    <p:sldId id="339" r:id="rId6"/>
    <p:sldId id="341" r:id="rId7"/>
    <p:sldId id="293" r:id="rId8"/>
    <p:sldId id="294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63" r:id="rId21"/>
    <p:sldId id="384" r:id="rId22"/>
    <p:sldId id="353" r:id="rId23"/>
    <p:sldId id="292" r:id="rId24"/>
    <p:sldId id="354" r:id="rId25"/>
    <p:sldId id="320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83" r:id="rId35"/>
    <p:sldId id="283" r:id="rId36"/>
    <p:sldId id="368" r:id="rId37"/>
    <p:sldId id="369" r:id="rId38"/>
    <p:sldId id="366" r:id="rId39"/>
    <p:sldId id="367" r:id="rId40"/>
    <p:sldId id="370" r:id="rId41"/>
    <p:sldId id="371" r:id="rId42"/>
    <p:sldId id="373" r:id="rId43"/>
    <p:sldId id="372" r:id="rId44"/>
    <p:sldId id="374" r:id="rId45"/>
    <p:sldId id="375" r:id="rId46"/>
    <p:sldId id="376" r:id="rId47"/>
    <p:sldId id="377" r:id="rId48"/>
    <p:sldId id="382" r:id="rId49"/>
    <p:sldId id="379" r:id="rId50"/>
    <p:sldId id="380" r:id="rId51"/>
    <p:sldId id="381" r:id="rId52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82946" autoAdjust="0"/>
  </p:normalViewPr>
  <p:slideViewPr>
    <p:cSldViewPr snapToGrid="0" snapToObjects="1">
      <p:cViewPr varScale="1">
        <p:scale>
          <a:sx n="72" d="100"/>
          <a:sy n="72" d="100"/>
        </p:scale>
        <p:origin x="-1144" y="-112"/>
      </p:cViewPr>
      <p:guideLst>
        <p:guide orient="horz" pos="3865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D2493-0AFC-45FB-85C8-B9D552CC01B0}" type="datetimeFigureOut">
              <a:rPr lang="en-US" smtClean="0"/>
              <a:t>22/10/15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F574B-F1F9-4A58-A9A6-B35C496C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26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01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Tableu</a:t>
            </a:r>
            <a:r>
              <a:rPr lang="en-US" dirty="0" smtClean="0"/>
              <a:t> IP: 2013</a:t>
            </a:r>
          </a:p>
          <a:p>
            <a:r>
              <a:rPr lang="en-US" dirty="0" err="1" smtClean="0"/>
              <a:t>Trifacta</a:t>
            </a:r>
            <a:r>
              <a:rPr lang="en-US" dirty="0" smtClean="0"/>
              <a:t> startup: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64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2011: launched</a:t>
            </a:r>
          </a:p>
          <a:p>
            <a:r>
              <a:rPr lang="en-US" dirty="0" err="1" smtClean="0"/>
              <a:t>UiT</a:t>
            </a:r>
            <a:r>
              <a:rPr lang="en-US" baseline="0" dirty="0" smtClean="0"/>
              <a:t> got one in 2013?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27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Oxford </a:t>
            </a:r>
            <a:r>
              <a:rPr lang="en-US" dirty="0" err="1" smtClean="0"/>
              <a:t>nanopores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3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2013: Special</a:t>
            </a:r>
            <a:r>
              <a:rPr lang="en-US" baseline="0" dirty="0" smtClean="0"/>
              <a:t> issue on cancer genomics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24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2015: marine metagenomics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87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2015: 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18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orbel" charset="0"/>
              </a:rPr>
              <a:t>Phenomenal data growth – dotted lines represents doubling every twelve months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91B11-3FAA-5846-B9B0-ED6E49AEE419}" type="slidenum">
              <a:rPr lang="de-DE" sz="1200">
                <a:latin typeface="Corbel" charset="0"/>
                <a:cs typeface="Geneva" charset="0"/>
              </a:rPr>
              <a:pPr/>
              <a:t>31</a:t>
            </a:fld>
            <a:endParaRPr lang="de-DE" sz="1200">
              <a:latin typeface="Corbe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10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old motivation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88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869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3637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2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FBB21-018B-4745-B5BB-CD81C80D22B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27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Source: http://</a:t>
            </a:r>
            <a:r>
              <a:rPr lang="en-US" baseline="0" dirty="0" err="1" smtClean="0"/>
              <a:t>www.intel.com</a:t>
            </a:r>
            <a:r>
              <a:rPr lang="en-US" baseline="0" dirty="0" smtClean="0"/>
              <a:t>/content/dam/www/public/us/en/images/diagrams/c222-c224-c226-chipset-diagram-3x2.jpg</a:t>
            </a:r>
          </a:p>
          <a:p>
            <a:endParaRPr lang="en-US" baseline="0" dirty="0" smtClean="0"/>
          </a:p>
          <a:p>
            <a:r>
              <a:rPr lang="en-US" baseline="0" dirty="0" smtClean="0"/>
              <a:t>1TB</a:t>
            </a:r>
          </a:p>
          <a:p>
            <a:r>
              <a:rPr lang="en-US" baseline="0" dirty="0" smtClean="0"/>
              <a:t>SAS-2: 6Gbit/s =&gt; 23 minutes to read</a:t>
            </a:r>
          </a:p>
          <a:p>
            <a:r>
              <a:rPr lang="en-US" baseline="0" dirty="0" smtClean="0"/>
              <a:t>SAS-3: 12Gbit/s</a:t>
            </a:r>
          </a:p>
          <a:p>
            <a:endParaRPr lang="en-US" baseline="0" dirty="0" smtClean="0"/>
          </a:p>
          <a:p>
            <a:r>
              <a:rPr lang="en-US" baseline="0" dirty="0" smtClean="0"/>
              <a:t>1PB: 16 days if 6Gbit/s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72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1TB</a:t>
            </a:r>
          </a:p>
          <a:p>
            <a:r>
              <a:rPr lang="en-US" dirty="0" smtClean="0"/>
              <a:t>56Gbit/s =&gt; 146s</a:t>
            </a:r>
          </a:p>
          <a:p>
            <a:r>
              <a:rPr lang="en-US" dirty="0" smtClean="0"/>
              <a:t>164Gbit/s =&gt;</a:t>
            </a:r>
            <a:r>
              <a:rPr lang="en-US" baseline="0" dirty="0" smtClean="0"/>
              <a:t> 49s</a:t>
            </a:r>
          </a:p>
          <a:p>
            <a:endParaRPr lang="en-US" baseline="0" dirty="0" smtClean="0"/>
          </a:p>
          <a:p>
            <a:r>
              <a:rPr lang="en-US" baseline="0" dirty="0" smtClean="0"/>
              <a:t>1PB</a:t>
            </a:r>
          </a:p>
          <a:p>
            <a:r>
              <a:rPr lang="en-US" baseline="0" dirty="0" smtClean="0"/>
              <a:t>54 =&gt; 42h</a:t>
            </a:r>
          </a:p>
          <a:p>
            <a:r>
              <a:rPr lang="en-US" baseline="0" dirty="0" smtClean="0"/>
              <a:t>164 =&gt; 14h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69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1TB</a:t>
            </a:r>
          </a:p>
          <a:p>
            <a:r>
              <a:rPr lang="en-US" dirty="0" smtClean="0"/>
              <a:t>on 100 nodes =&gt; 14s</a:t>
            </a:r>
          </a:p>
          <a:p>
            <a:r>
              <a:rPr lang="en-US" dirty="0" smtClean="0"/>
              <a:t>On 1000 nodes =&gt; 1.4s</a:t>
            </a:r>
          </a:p>
          <a:p>
            <a:endParaRPr lang="en-US" dirty="0" smtClean="0"/>
          </a:p>
          <a:p>
            <a:r>
              <a:rPr lang="en-US" dirty="0" smtClean="0"/>
              <a:t>1PB</a:t>
            </a:r>
          </a:p>
          <a:p>
            <a:r>
              <a:rPr lang="en-US" dirty="0" smtClean="0"/>
              <a:t>on</a:t>
            </a:r>
            <a:r>
              <a:rPr lang="en-US" baseline="0" dirty="0" smtClean="0"/>
              <a:t> 100 nodes =&gt; 4h</a:t>
            </a:r>
          </a:p>
          <a:p>
            <a:r>
              <a:rPr lang="en-US" baseline="0" dirty="0" smtClean="0"/>
              <a:t>On 1000 nodes =&gt; 23min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95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amplab.cs.berkeley.edu</a:t>
            </a:r>
            <a:r>
              <a:rPr lang="en-US" dirty="0" smtClean="0"/>
              <a:t>/software/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founded:</a:t>
            </a:r>
            <a:r>
              <a:rPr lang="en-US" baseline="0" dirty="0" smtClean="0"/>
              <a:t> 1998</a:t>
            </a:r>
            <a:endParaRPr lang="en-US" dirty="0" smtClean="0"/>
          </a:p>
          <a:p>
            <a:r>
              <a:rPr lang="en-US" dirty="0" smtClean="0"/>
              <a:t>GFS: 2003</a:t>
            </a:r>
          </a:p>
          <a:p>
            <a:r>
              <a:rPr lang="en-US" dirty="0" smtClean="0"/>
              <a:t>M/R: 2004</a:t>
            </a:r>
          </a:p>
          <a:p>
            <a:r>
              <a:rPr lang="en-US" dirty="0" err="1" smtClean="0"/>
              <a:t>BigTable</a:t>
            </a:r>
            <a:r>
              <a:rPr lang="en-US" dirty="0" smtClean="0"/>
              <a:t>: 2006</a:t>
            </a:r>
          </a:p>
          <a:p>
            <a:r>
              <a:rPr lang="en-US" dirty="0" smtClean="0"/>
              <a:t>Hadoop: 2005ish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7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0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Published in 2009</a:t>
            </a:r>
          </a:p>
          <a:p>
            <a:endParaRPr lang="en-US" dirty="0" smtClean="0"/>
          </a:p>
          <a:p>
            <a:r>
              <a:rPr lang="en-US" dirty="0" smtClean="0"/>
              <a:t>Jim Gray’s talk 2007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Empirical</a:t>
            </a:r>
          </a:p>
          <a:p>
            <a:pPr marL="228600" indent="-228600">
              <a:buAutoNum type="arabicPeriod"/>
            </a:pPr>
            <a:r>
              <a:rPr lang="en-US" dirty="0" smtClean="0"/>
              <a:t>Theoretical</a:t>
            </a:r>
          </a:p>
          <a:p>
            <a:pPr marL="228600" indent="-228600">
              <a:buAutoNum type="arabicPeriod"/>
            </a:pPr>
            <a:r>
              <a:rPr lang="en-US" dirty="0" smtClean="0"/>
              <a:t>Computational</a:t>
            </a:r>
          </a:p>
          <a:p>
            <a:pPr marL="228600" indent="-228600">
              <a:buAutoNum type="arabicPeriod"/>
            </a:pPr>
            <a:r>
              <a:rPr lang="en-US" dirty="0" smtClean="0"/>
              <a:t>Data</a:t>
            </a:r>
            <a:r>
              <a:rPr lang="en-US" baseline="0" dirty="0" smtClean="0"/>
              <a:t>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8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7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8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2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Spark: 2010/</a:t>
            </a:r>
            <a:r>
              <a:rPr lang="en-US" baseline="0" dirty="0" smtClean="0"/>
              <a:t>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6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10403"/>
            <a:ext cx="7772400" cy="1470025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cxnSp>
        <p:nvCxnSpPr>
          <p:cNvPr id="15" name="Rett linje 14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 userDrawn="1"/>
        </p:nvCxnSpPr>
        <p:spPr>
          <a:xfrm>
            <a:off x="790575" y="3470437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e 19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21" name="Bilde 20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22/10/15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41748" y="1837780"/>
            <a:ext cx="4038600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837780"/>
            <a:ext cx="3902216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22/10/15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22/10/15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22/10/15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22/10/15</a:t>
            </a:fld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7" name="Rektangel 6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n-NO" dirty="0"/>
          </a:p>
        </p:txBody>
      </p:sp>
      <p:cxnSp>
        <p:nvCxnSpPr>
          <p:cNvPr id="10" name="Rett linje 9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706461" y="5870703"/>
            <a:ext cx="776383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  <a:endParaRPr kumimoji="0" lang="nn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7" name="Bilde 16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18" name="Bilde 17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300" y="300207"/>
            <a:ext cx="7880116" cy="121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29282" y="1751183"/>
            <a:ext cx="8229600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fld id="{8DF9E8F3-4849-FA48-B4C8-2D894E979956}" type="datetimeFigureOut">
              <a:rPr lang="nn-NO" smtClean="0"/>
              <a:pPr/>
              <a:t>22/10/15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119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82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fld id="{48967F36-0B61-F749-ACDB-F36D75792314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7719376" y="54333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6927456" y="5850106"/>
            <a:ext cx="2216545" cy="1007893"/>
          </a:xfrm>
          <a:prstGeom prst="line">
            <a:avLst/>
          </a:prstGeom>
          <a:ln>
            <a:solidFill>
              <a:schemeClr val="accent3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8334481" y="6048478"/>
            <a:ext cx="1161841" cy="457200"/>
          </a:xfrm>
          <a:prstGeom prst="line">
            <a:avLst/>
          </a:prstGeom>
          <a:ln w="19050" cap="flat" cmpd="sng" algn="ctr">
            <a:solidFill>
              <a:schemeClr val="accent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770102" y="1603376"/>
            <a:ext cx="778878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Open Sans Light"/>
          <a:ea typeface="+mn-ea"/>
          <a:cs typeface="Open Sans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Open Sans Light"/>
          <a:ea typeface="+mn-ea"/>
          <a:cs typeface="Open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Open Sans Light"/>
          <a:ea typeface="+mn-ea"/>
          <a:cs typeface="Open Sans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Open Sans Light"/>
          <a:ea typeface="+mn-ea"/>
          <a:cs typeface="Open Sans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Open Sans Light"/>
          <a:ea typeface="+mn-ea"/>
          <a:cs typeface="Open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hyperlink" Target="http://www.economist.com/node/15557443?story_id=15557443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www.usenix.org/events/lisa10/tech/slides/cass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dps.cs.uit.no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site.uit.no/nowac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fb.cs.uit.no/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urses.cs.washington.edu/courses/cse490h/11wi/CSE490H_files/gfs.pdf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google.com/archive/mapreduce-osdi04-slides/index.html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Data-intensive computing</a:t>
            </a:r>
            <a:endParaRPr lang="en-US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Inf-2202 Concurrent and Data-intensive Programming</a:t>
            </a:r>
          </a:p>
          <a:p>
            <a:r>
              <a:rPr lang="en-US" sz="2000" dirty="0" smtClean="0"/>
              <a:t>University of Tromsø, Fall 2015</a:t>
            </a:r>
          </a:p>
          <a:p>
            <a:r>
              <a:rPr lang="en-US" sz="2000" dirty="0" smtClean="0"/>
              <a:t>Lars Ailo Bongo (larsab@cs.uit.no)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4" y="2370661"/>
            <a:ext cx="1473200" cy="147320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16303" y="2692393"/>
            <a:ext cx="914400" cy="9144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710" t="7972" r="17314" b="12757"/>
          <a:stretch/>
        </p:blipFill>
        <p:spPr>
          <a:xfrm>
            <a:off x="3505205" y="2370661"/>
            <a:ext cx="1744133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02" y="3856328"/>
            <a:ext cx="117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&lt;100ms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48722" y="3856328"/>
            <a:ext cx="119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seconds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760410" y="3885729"/>
            <a:ext cx="12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minutes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8370" y="3915130"/>
            <a:ext cx="129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hours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92711" y="3915130"/>
            <a:ext cx="185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weeks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440190" y="2624663"/>
            <a:ext cx="1443418" cy="1219198"/>
            <a:chOff x="2002718" y="5012268"/>
            <a:chExt cx="1443418" cy="12191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504088" y="2167464"/>
            <a:ext cx="1443418" cy="1219198"/>
            <a:chOff x="2002718" y="5012268"/>
            <a:chExt cx="1443418" cy="121919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67726" y="2404531"/>
            <a:ext cx="1443418" cy="1219198"/>
            <a:chOff x="2002718" y="5012268"/>
            <a:chExt cx="1443418" cy="121919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025478" y="2573864"/>
            <a:ext cx="1443418" cy="1219198"/>
            <a:chOff x="2002718" y="5012268"/>
            <a:chExt cx="1443418" cy="12191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32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 or </a:t>
            </a:r>
            <a:r>
              <a:rPr lang="en-US" sz="2400" dirty="0" err="1" smtClean="0"/>
              <a:t>Matlab</a:t>
            </a:r>
            <a:r>
              <a:rPr lang="en-US" sz="2400" dirty="0" smtClean="0"/>
              <a:t> implementation</a:t>
            </a:r>
          </a:p>
          <a:p>
            <a:r>
              <a:rPr lang="en-US" sz="2400" dirty="0" smtClean="0"/>
              <a:t>Algorithm parameter tuning</a:t>
            </a:r>
          </a:p>
          <a:p>
            <a:r>
              <a:rPr lang="en-US" sz="2400" dirty="0" smtClean="0"/>
              <a:t>C++/ Java / … implementation</a:t>
            </a:r>
          </a:p>
          <a:p>
            <a:r>
              <a:rPr lang="en-US" sz="2400" dirty="0" smtClean="0"/>
              <a:t>Data structure optimization</a:t>
            </a:r>
          </a:p>
          <a:p>
            <a:r>
              <a:rPr lang="en-US" sz="2400" dirty="0" smtClean="0"/>
              <a:t>Multi-threaded parallelization (single machine)</a:t>
            </a:r>
          </a:p>
          <a:p>
            <a:r>
              <a:rPr lang="en-US" sz="2400" dirty="0" smtClean="0"/>
              <a:t>Distributed parallelization (multiple-machines)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250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History of Big Data + Biology</a:t>
            </a:r>
          </a:p>
          <a:p>
            <a:r>
              <a:rPr lang="en-US" sz="2400" dirty="0" smtClean="0"/>
              <a:t>My research</a:t>
            </a:r>
          </a:p>
          <a:p>
            <a:pPr lvl="1"/>
            <a:r>
              <a:rPr lang="en-US" sz="2400" dirty="0" smtClean="0"/>
              <a:t>Interactive data analytics</a:t>
            </a:r>
          </a:p>
          <a:p>
            <a:pPr lvl="1"/>
            <a:r>
              <a:rPr lang="en-US" sz="2400" dirty="0" smtClean="0"/>
              <a:t>Elixir infrastructure</a:t>
            </a:r>
            <a:endParaRPr lang="en-US" sz="2400" dirty="0"/>
          </a:p>
          <a:p>
            <a:pPr lvl="1"/>
            <a:r>
              <a:rPr lang="en-US" sz="2400" dirty="0" smtClean="0"/>
              <a:t>Other interesting stuff</a:t>
            </a:r>
          </a:p>
          <a:p>
            <a:r>
              <a:rPr lang="en-US" sz="2800" dirty="0" smtClean="0"/>
              <a:t>Google File System</a:t>
            </a:r>
          </a:p>
          <a:p>
            <a:r>
              <a:rPr lang="en-US" sz="2800" dirty="0" smtClean="0"/>
              <a:t>MapReduce</a:t>
            </a:r>
          </a:p>
        </p:txBody>
      </p:sp>
    </p:spTree>
    <p:extLst>
      <p:ext uri="{BB962C8B-B14F-4D97-AF65-F5344CB8AC3E}">
        <p14:creationId xmlns:p14="http://schemas.microsoft.com/office/powerpoint/2010/main" val="213388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0" y="0"/>
            <a:ext cx="522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9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2" y="268312"/>
            <a:ext cx="6845300" cy="142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962150"/>
            <a:ext cx="7797800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80032"/>
            <a:ext cx="7772400" cy="147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5648092"/>
            <a:ext cx="381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6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925173" cy="3855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7498"/>
          <a:stretch/>
        </p:blipFill>
        <p:spPr>
          <a:xfrm>
            <a:off x="1533818" y="3946398"/>
            <a:ext cx="7388839" cy="27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5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1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0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Jim Grays Talk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1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3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88900"/>
            <a:ext cx="50800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8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Today:</a:t>
            </a:r>
          </a:p>
          <a:p>
            <a:pPr lvl="1"/>
            <a:r>
              <a:rPr lang="en-US" dirty="0" smtClean="0"/>
              <a:t>Introduction to data-intensive computing</a:t>
            </a:r>
          </a:p>
          <a:p>
            <a:pPr lvl="1"/>
            <a:r>
              <a:rPr lang="en-US" dirty="0" smtClean="0"/>
              <a:t>Data-intensive computing platforms</a:t>
            </a:r>
          </a:p>
          <a:p>
            <a:pPr lvl="2"/>
            <a:r>
              <a:rPr lang="en-US" dirty="0" smtClean="0"/>
              <a:t>Google File System, MapReduce</a:t>
            </a:r>
          </a:p>
          <a:p>
            <a:r>
              <a:rPr lang="en-US" dirty="0" smtClean="0"/>
              <a:t>15/10: Guest lecture (Inge Alexander Raknes)</a:t>
            </a:r>
          </a:p>
          <a:p>
            <a:pPr lvl="1"/>
            <a:r>
              <a:rPr lang="en-US" dirty="0" smtClean="0"/>
              <a:t>Scala</a:t>
            </a:r>
          </a:p>
          <a:p>
            <a:pPr lvl="1"/>
            <a:r>
              <a:rPr lang="en-US" dirty="0" smtClean="0"/>
              <a:t>Spark</a:t>
            </a:r>
          </a:p>
          <a:p>
            <a:pPr lvl="1"/>
            <a:r>
              <a:rPr lang="en-US" dirty="0" smtClean="0"/>
              <a:t>AWS</a:t>
            </a:r>
            <a:endParaRPr lang="en-US" dirty="0" smtClean="0"/>
          </a:p>
          <a:p>
            <a:r>
              <a:rPr lang="en-US" dirty="0" smtClean="0"/>
              <a:t>22/10: Spark ecosyste</a:t>
            </a:r>
            <a:r>
              <a:rPr lang="en-US" dirty="0"/>
              <a:t>m</a:t>
            </a:r>
            <a:endParaRPr lang="en-US" dirty="0" smtClean="0"/>
          </a:p>
          <a:p>
            <a:pPr lvl="1"/>
            <a:r>
              <a:rPr lang="en-US" dirty="0" err="1" smtClean="0"/>
              <a:t>GraphX</a:t>
            </a:r>
            <a:r>
              <a:rPr lang="en-US" dirty="0" smtClean="0"/>
              <a:t>, Shark, </a:t>
            </a:r>
            <a:r>
              <a:rPr lang="en-US" dirty="0" err="1" smtClean="0"/>
              <a:t>Mllib</a:t>
            </a:r>
            <a:endParaRPr lang="en-US" dirty="0" smtClean="0"/>
          </a:p>
          <a:p>
            <a:r>
              <a:rPr lang="en-US" dirty="0"/>
              <a:t>3</a:t>
            </a:r>
            <a:r>
              <a:rPr lang="en-US" dirty="0" smtClean="0"/>
              <a:t>/11: </a:t>
            </a:r>
            <a:r>
              <a:rPr lang="en-US" dirty="0" smtClean="0"/>
              <a:t>Hadoop ecosystem</a:t>
            </a:r>
          </a:p>
          <a:p>
            <a:pPr lvl="1"/>
            <a:r>
              <a:rPr lang="en-US" dirty="0" err="1" smtClean="0"/>
              <a:t>Hbase</a:t>
            </a:r>
            <a:r>
              <a:rPr lang="en-US" dirty="0" smtClean="0"/>
              <a:t>, Impala? Storm?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“Data, data everywhere”</a:t>
            </a:r>
            <a:endParaRPr lang="en-US" dirty="0"/>
          </a:p>
        </p:txBody>
      </p:sp>
      <p:pic>
        <p:nvPicPr>
          <p:cNvPr id="1029" name="Picture 5" descr="http://media.economist.com/sites/default/files/images/20100227/201009SRC69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66" y="1697430"/>
            <a:ext cx="4527834" cy="43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858" y="6270304"/>
            <a:ext cx="861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The Economist [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www.economist.com/node/15557443?story_id=15557443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3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7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Storage Systems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" y="152400"/>
            <a:ext cx="8915400" cy="57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6330287"/>
            <a:ext cx="642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>
                <a:hlinkClick r:id="rId3"/>
              </a:rPr>
              <a:t>http://www.usenix.org/events/lisa10/tech/slides/cass.pdf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6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533400"/>
            <a:ext cx="8153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0"/>
            <a:ext cx="7327900" cy="147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41240"/>
            <a:ext cx="8839200" cy="135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092161"/>
            <a:ext cx="77724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8846"/>
          <a:stretch/>
        </p:blipFill>
        <p:spPr>
          <a:xfrm>
            <a:off x="2578100" y="4808255"/>
            <a:ext cx="3987800" cy="19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0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069"/>
          <a:stretch/>
        </p:blipFill>
        <p:spPr>
          <a:xfrm>
            <a:off x="0" y="1509470"/>
            <a:ext cx="9144000" cy="1872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041"/>
          <a:stretch/>
        </p:blipFill>
        <p:spPr>
          <a:xfrm>
            <a:off x="0" y="4265515"/>
            <a:ext cx="9144000" cy="15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36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8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059" y="1789313"/>
            <a:ext cx="4881382" cy="32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9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Data-intensive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</a:p>
          <a:p>
            <a:r>
              <a:rPr lang="en-US" dirty="0" smtClean="0"/>
              <a:t>+ Machine learning/ statistics</a:t>
            </a:r>
          </a:p>
          <a:p>
            <a:pPr lvl="1"/>
            <a:r>
              <a:rPr lang="en-US" dirty="0" smtClean="0"/>
              <a:t>FYS-3012 Pattern recognition</a:t>
            </a:r>
          </a:p>
          <a:p>
            <a:pPr lvl="1"/>
            <a:r>
              <a:rPr lang="en-US" dirty="0" smtClean="0"/>
              <a:t>(Linear algebra &amp; statistics)</a:t>
            </a:r>
          </a:p>
          <a:p>
            <a:r>
              <a:rPr lang="en-US" dirty="0" smtClean="0"/>
              <a:t>+ Distributed systems</a:t>
            </a:r>
          </a:p>
          <a:p>
            <a:pPr lvl="1"/>
            <a:r>
              <a:rPr lang="en-US" dirty="0" smtClean="0"/>
              <a:t>INF-3200, INF-3203, INF-3201, and more</a:t>
            </a:r>
          </a:p>
          <a:p>
            <a:r>
              <a:rPr lang="en-US" dirty="0" smtClean="0"/>
              <a:t>(= Data analytics)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0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8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/>
          <a:lstStyle/>
          <a:p>
            <a:pPr eaLnBrk="1" hangingPunct="1"/>
            <a:r>
              <a:rPr lang="en-US">
                <a:latin typeface="Corbel" charset="0"/>
              </a:rPr>
              <a:t>Data growth </a:t>
            </a:r>
            <a:r>
              <a:rPr lang="en-GB">
                <a:latin typeface="Corbel" charset="0"/>
              </a:rPr>
              <a:t>in the life sciences</a:t>
            </a:r>
            <a:endParaRPr lang="en-US">
              <a:latin typeface="Corbel" charset="0"/>
            </a:endParaRPr>
          </a:p>
        </p:txBody>
      </p:sp>
      <p:pic>
        <p:nvPicPr>
          <p:cNvPr id="286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99085"/>
            <a:ext cx="83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PB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3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19" y="627729"/>
            <a:ext cx="6108312" cy="557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3688" y="3232408"/>
            <a:ext cx="323803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Increase in </a:t>
            </a:r>
            <a:r>
              <a:rPr lang="en-US" dirty="0" err="1" smtClean="0"/>
              <a:t>bionformaticians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006681" y="4483911"/>
            <a:ext cx="4169518" cy="740187"/>
            <a:chOff x="4102086" y="4912536"/>
            <a:chExt cx="4169518" cy="74018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02086" y="5641485"/>
              <a:ext cx="4169518" cy="1123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023886" y="4912536"/>
              <a:ext cx="710451" cy="369332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UiT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304851" y="5281868"/>
              <a:ext cx="224302" cy="3596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075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Biological Data Processing Systems Lab</a:t>
            </a:r>
          </a:p>
          <a:p>
            <a:r>
              <a:rPr lang="en-US" sz="2400" dirty="0" smtClean="0"/>
              <a:t>3 + 1 PhD students</a:t>
            </a:r>
          </a:p>
          <a:p>
            <a:pPr lvl="1"/>
            <a:r>
              <a:rPr lang="en-US" sz="2400" dirty="0" err="1" smtClean="0"/>
              <a:t>Edvard</a:t>
            </a:r>
            <a:r>
              <a:rPr lang="en-US" sz="2400" dirty="0" smtClean="0"/>
              <a:t> Pedersen, </a:t>
            </a:r>
            <a:r>
              <a:rPr lang="en-US" sz="2400" dirty="0" err="1" smtClean="0"/>
              <a:t>Einar</a:t>
            </a:r>
            <a:r>
              <a:rPr lang="en-US" sz="2400" dirty="0" smtClean="0"/>
              <a:t> </a:t>
            </a:r>
            <a:r>
              <a:rPr lang="en-US" sz="2400" dirty="0" err="1" smtClean="0"/>
              <a:t>Holsbø</a:t>
            </a:r>
            <a:r>
              <a:rPr lang="en-US" sz="2400" dirty="0" smtClean="0"/>
              <a:t>, </a:t>
            </a:r>
            <a:r>
              <a:rPr lang="en-US" sz="2400" dirty="0" err="1" smtClean="0"/>
              <a:t>Bjørn</a:t>
            </a:r>
            <a:r>
              <a:rPr lang="en-US" sz="2400" dirty="0" smtClean="0"/>
              <a:t> </a:t>
            </a:r>
            <a:r>
              <a:rPr lang="en-US" sz="2400" dirty="0" err="1" smtClean="0"/>
              <a:t>Fjukstad</a:t>
            </a:r>
            <a:r>
              <a:rPr lang="en-US" sz="2400" dirty="0" smtClean="0"/>
              <a:t> + </a:t>
            </a:r>
            <a:r>
              <a:rPr lang="en-US" sz="2400" dirty="0" err="1" smtClean="0"/>
              <a:t>Espen</a:t>
            </a:r>
            <a:r>
              <a:rPr lang="en-US" sz="2400" dirty="0" smtClean="0"/>
              <a:t> </a:t>
            </a:r>
            <a:r>
              <a:rPr lang="en-US" sz="2400" dirty="0" err="1" smtClean="0"/>
              <a:t>Mikal</a:t>
            </a:r>
            <a:r>
              <a:rPr lang="en-US" sz="2400" dirty="0" smtClean="0"/>
              <a:t> </a:t>
            </a:r>
            <a:r>
              <a:rPr lang="en-US" sz="2400" dirty="0" err="1" smtClean="0"/>
              <a:t>Robertsen</a:t>
            </a:r>
            <a:endParaRPr lang="en-US" sz="2400" dirty="0" smtClean="0"/>
          </a:p>
          <a:p>
            <a:r>
              <a:rPr lang="en-US" sz="2400" dirty="0" smtClean="0"/>
              <a:t>2 engineers</a:t>
            </a:r>
          </a:p>
          <a:p>
            <a:pPr lvl="1"/>
            <a:r>
              <a:rPr lang="en-US" sz="2400" dirty="0" err="1" smtClean="0"/>
              <a:t>Inge</a:t>
            </a:r>
            <a:r>
              <a:rPr lang="en-US" sz="2400" dirty="0" smtClean="0"/>
              <a:t> Alexander </a:t>
            </a:r>
            <a:r>
              <a:rPr lang="en-US" sz="2400" dirty="0" err="1" smtClean="0"/>
              <a:t>Raknes</a:t>
            </a:r>
            <a:r>
              <a:rPr lang="en-US" sz="2400" dirty="0" smtClean="0"/>
              <a:t>, </a:t>
            </a:r>
            <a:r>
              <a:rPr lang="en-US" sz="2400" dirty="0" err="1" smtClean="0"/>
              <a:t>Giacomo</a:t>
            </a:r>
            <a:r>
              <a:rPr lang="en-US" sz="2400" dirty="0" smtClean="0"/>
              <a:t> </a:t>
            </a:r>
            <a:r>
              <a:rPr lang="en-US" sz="2400" dirty="0" err="1" smtClean="0"/>
              <a:t>Tartari</a:t>
            </a:r>
            <a:endParaRPr lang="en-US" sz="2400" dirty="0" smtClean="0"/>
          </a:p>
          <a:p>
            <a:r>
              <a:rPr lang="en-US" sz="2400" dirty="0" smtClean="0"/>
              <a:t>3 master students</a:t>
            </a:r>
          </a:p>
          <a:p>
            <a:pPr lvl="1"/>
            <a:r>
              <a:rPr lang="en-US" sz="2400" dirty="0" smtClean="0"/>
              <a:t>Kenneth Knudsen, Morten </a:t>
            </a:r>
            <a:r>
              <a:rPr lang="en-US" sz="2400" dirty="0" err="1" smtClean="0"/>
              <a:t>Grønnesby</a:t>
            </a:r>
            <a:r>
              <a:rPr lang="en-US" sz="2400" dirty="0" smtClean="0"/>
              <a:t>, Jarl </a:t>
            </a:r>
            <a:r>
              <a:rPr lang="en-US" sz="2400" dirty="0" err="1" smtClean="0"/>
              <a:t>Fagerli</a:t>
            </a:r>
            <a:endParaRPr lang="en-US" sz="2400" dirty="0" smtClean="0"/>
          </a:p>
          <a:p>
            <a:r>
              <a:rPr lang="en-US" sz="2400" dirty="0" smtClean="0">
                <a:hlinkClick r:id="rId2"/>
              </a:rPr>
              <a:t>http://bdps.cs.uit.no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0816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Goal</a:t>
            </a:r>
            <a:endParaRPr lang="en-US" dirty="0"/>
          </a:p>
        </p:txBody>
      </p:sp>
      <p:pic>
        <p:nvPicPr>
          <p:cNvPr id="4" name="Picture 3" descr="An external file that holds a picture, illustration, etc.&#10;Object name is 169.S1067502708002417.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77" y="2745314"/>
            <a:ext cx="6667045" cy="12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39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738" y="1775735"/>
            <a:ext cx="6326261" cy="2885541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Norwegian Woman and Cancer (NOWAC)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70297" y="4748378"/>
            <a:ext cx="7888581" cy="16748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and unique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biobank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blood samples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development of cancer (and how to avoid it)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diagnosis approaches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or improve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treatment</a:t>
            </a:r>
          </a:p>
          <a:p>
            <a:pPr lvl="0">
              <a:spcBef>
                <a:spcPts val="400"/>
              </a:spcBef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http://site.uit.no/nowac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/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54903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Bioinformatics 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600" b="1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70297" y="3699317"/>
            <a:ext cx="7888581" cy="24268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Interdisciplinary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and services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 science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Biotechnology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Bioinformatics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Special focus on marine metagenomics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 exploitation of marine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http://sfb.cs.uit.no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914" y="513591"/>
            <a:ext cx="1714500" cy="79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552" y="1858716"/>
            <a:ext cx="2836311" cy="159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70487" y="1740866"/>
            <a:ext cx="3026926" cy="170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0939" y="1864358"/>
            <a:ext cx="2493291" cy="1584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67302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idtjof Nan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2" y="0"/>
            <a:ext cx="4873625" cy="68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6122" y="-1"/>
            <a:ext cx="4873625" cy="1098075"/>
          </a:xfrm>
          <a:prstGeom prst="rect">
            <a:avLst/>
          </a:prstGeom>
          <a:solidFill>
            <a:srgbClr val="F3E2C6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1079" y="461941"/>
            <a:ext cx="4656330" cy="662592"/>
          </a:xfrm>
          <a:prstGeom prst="rect">
            <a:avLst/>
          </a:prstGeom>
          <a:solidFill>
            <a:srgbClr val="F3E2C6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nb-NO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Interactive Data Exploration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465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Data Exploration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Human experts for data analysis</a:t>
            </a:r>
          </a:p>
          <a:p>
            <a:r>
              <a:rPr lang="en-US" sz="2400" dirty="0" smtClean="0"/>
              <a:t>Interactive user interface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nalysis methods and models</a:t>
            </a:r>
          </a:p>
          <a:p>
            <a:r>
              <a:rPr lang="en-US" sz="2400" dirty="0" smtClean="0"/>
              <a:t>Data management and backend processing</a:t>
            </a:r>
          </a:p>
          <a:p>
            <a:r>
              <a:rPr lang="en-US" sz="2400" dirty="0" smtClean="0"/>
              <a:t>Compute and storage resources</a:t>
            </a:r>
          </a:p>
        </p:txBody>
      </p:sp>
    </p:spTree>
    <p:extLst>
      <p:ext uri="{BB962C8B-B14F-4D97-AF65-F5344CB8AC3E}">
        <p14:creationId xmlns:p14="http://schemas.microsoft.com/office/powerpoint/2010/main" val="166367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Data-intensive computing platforms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838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produced content</a:t>
            </a:r>
          </a:p>
          <a:p>
            <a:pPr lvl="1"/>
            <a:r>
              <a:rPr lang="en-US" dirty="0" smtClean="0"/>
              <a:t>Videos, photos, audio…</a:t>
            </a:r>
          </a:p>
          <a:p>
            <a:r>
              <a:rPr lang="en-US" dirty="0" smtClean="0"/>
              <a:t>Human activity</a:t>
            </a:r>
          </a:p>
          <a:p>
            <a:pPr lvl="1"/>
            <a:r>
              <a:rPr lang="en-US" dirty="0" smtClean="0"/>
              <a:t>Online activity, GPS traces, tax records…</a:t>
            </a:r>
          </a:p>
          <a:p>
            <a:r>
              <a:rPr lang="en-US" dirty="0" smtClean="0"/>
              <a:t>Scientific instruments</a:t>
            </a:r>
          </a:p>
          <a:p>
            <a:pPr lvl="1"/>
            <a:r>
              <a:rPr lang="en-US" dirty="0" smtClean="0"/>
              <a:t>CERN LHC, Sloan Digital Sky Survey, DNA sequencers…</a:t>
            </a:r>
          </a:p>
          <a:p>
            <a:r>
              <a:rPr lang="en-US" dirty="0" smtClean="0"/>
              <a:t>Sensor 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0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(part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Hardware platforms</a:t>
            </a:r>
          </a:p>
          <a:p>
            <a:r>
              <a:rPr lang="en-US" dirty="0" smtClean="0"/>
              <a:t>Infrastructure systems</a:t>
            </a:r>
          </a:p>
          <a:p>
            <a:pPr lvl="1"/>
            <a:r>
              <a:rPr lang="en-US" dirty="0" smtClean="0"/>
              <a:t>Google File System</a:t>
            </a:r>
          </a:p>
          <a:p>
            <a:pPr lvl="1"/>
            <a:r>
              <a:rPr lang="en-US" dirty="0" smtClean="0"/>
              <a:t>MapReduce</a:t>
            </a:r>
          </a:p>
          <a:p>
            <a:pPr lvl="1"/>
            <a:r>
              <a:rPr lang="en-US" dirty="0" smtClean="0"/>
              <a:t>Ecosystems</a:t>
            </a:r>
          </a:p>
        </p:txBody>
      </p:sp>
    </p:spTree>
    <p:extLst>
      <p:ext uri="{BB962C8B-B14F-4D97-AF65-F5344CB8AC3E}">
        <p14:creationId xmlns:p14="http://schemas.microsoft.com/office/powerpoint/2010/main" val="82114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1TB of data?</a:t>
            </a:r>
          </a:p>
          <a:p>
            <a:r>
              <a:rPr lang="en-US" dirty="0" smtClean="0"/>
              <a:t>Process 1PB of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6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Computer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535" y="2265916"/>
            <a:ext cx="5769469" cy="384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282" y="4552861"/>
            <a:ext cx="8229600" cy="1573302"/>
          </a:xfrm>
        </p:spPr>
        <p:txBody>
          <a:bodyPr>
            <a:normAutofit/>
          </a:bodyPr>
          <a:lstStyle/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Centralized storage has limited bandwidth</a:t>
            </a:r>
          </a:p>
          <a:p>
            <a:pPr lvl="1"/>
            <a:r>
              <a:rPr lang="en-US" dirty="0" smtClean="0"/>
              <a:t>High cost of interconnect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64297" y="2102308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27186" y="2102308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32814" y="2102308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64297" y="3416566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27186" y="3416566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32814" y="3416566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48931" y="2133801"/>
            <a:ext cx="87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48931" y="3417270"/>
            <a:ext cx="87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3" name="Can 12"/>
          <p:cNvSpPr/>
          <p:nvPr/>
        </p:nvSpPr>
        <p:spPr>
          <a:xfrm>
            <a:off x="6590696" y="2473706"/>
            <a:ext cx="914400" cy="121615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4" idx="2"/>
            <a:endCxn id="8" idx="0"/>
          </p:cNvCxnSpPr>
          <p:nvPr/>
        </p:nvCxnSpPr>
        <p:spPr>
          <a:xfrm>
            <a:off x="2422356" y="2710257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10" idx="0"/>
          </p:cNvCxnSpPr>
          <p:nvPr/>
        </p:nvCxnSpPr>
        <p:spPr>
          <a:xfrm>
            <a:off x="3290873" y="2710257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2"/>
            <a:endCxn id="9" idx="0"/>
          </p:cNvCxnSpPr>
          <p:nvPr/>
        </p:nvCxnSpPr>
        <p:spPr>
          <a:xfrm>
            <a:off x="4885245" y="2710257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3" idx="2"/>
          </p:cNvCxnSpPr>
          <p:nvPr/>
        </p:nvCxnSpPr>
        <p:spPr>
          <a:xfrm>
            <a:off x="2422356" y="3081782"/>
            <a:ext cx="41683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55762" y="3231900"/>
            <a:ext cx="1134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Infiniband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56Gbits/s</a:t>
            </a:r>
            <a:br>
              <a:rPr lang="en-US" dirty="0" smtClean="0"/>
            </a:br>
            <a:r>
              <a:rPr lang="en-US" dirty="0" smtClean="0"/>
              <a:t>164Gbit/s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4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Commodity Component Distributed System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10112" y="2912907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73001" y="2912907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78629" y="2912907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10112" y="4227165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73001" y="4227165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78629" y="4227165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94746" y="2944400"/>
            <a:ext cx="87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94746" y="4227869"/>
            <a:ext cx="87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cxnSp>
        <p:nvCxnSpPr>
          <p:cNvPr id="12" name="Straight Connector 11"/>
          <p:cNvCxnSpPr>
            <a:stCxn id="4" idx="2"/>
            <a:endCxn id="7" idx="0"/>
          </p:cNvCxnSpPr>
          <p:nvPr/>
        </p:nvCxnSpPr>
        <p:spPr>
          <a:xfrm>
            <a:off x="3368171" y="3520856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2"/>
            <a:endCxn id="9" idx="0"/>
          </p:cNvCxnSpPr>
          <p:nvPr/>
        </p:nvCxnSpPr>
        <p:spPr>
          <a:xfrm>
            <a:off x="4236688" y="3520856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2"/>
            <a:endCxn id="8" idx="0"/>
          </p:cNvCxnSpPr>
          <p:nvPr/>
        </p:nvCxnSpPr>
        <p:spPr>
          <a:xfrm>
            <a:off x="5831060" y="3520856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n 14"/>
          <p:cNvSpPr/>
          <p:nvPr/>
        </p:nvSpPr>
        <p:spPr>
          <a:xfrm>
            <a:off x="3023623" y="1972456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3892141" y="1972456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>
            <a:off x="5486513" y="1972456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>
            <a:off x="3023624" y="5015990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>
            <a:off x="3892140" y="5015990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5486513" y="5015990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3368171" y="3863852"/>
            <a:ext cx="24628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7" idx="3"/>
            <a:endCxn id="5" idx="0"/>
          </p:cNvCxnSpPr>
          <p:nvPr/>
        </p:nvCxnSpPr>
        <p:spPr>
          <a:xfrm>
            <a:off x="5831060" y="2701994"/>
            <a:ext cx="0" cy="21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2"/>
            <a:endCxn id="19" idx="1"/>
          </p:cNvCxnSpPr>
          <p:nvPr/>
        </p:nvCxnSpPr>
        <p:spPr>
          <a:xfrm flipH="1">
            <a:off x="4236687" y="4835114"/>
            <a:ext cx="1" cy="180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3"/>
            <a:endCxn id="6" idx="0"/>
          </p:cNvCxnSpPr>
          <p:nvPr/>
        </p:nvCxnSpPr>
        <p:spPr>
          <a:xfrm>
            <a:off x="4236688" y="2701994"/>
            <a:ext cx="0" cy="21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2"/>
            <a:endCxn id="20" idx="1"/>
          </p:cNvCxnSpPr>
          <p:nvPr/>
        </p:nvCxnSpPr>
        <p:spPr>
          <a:xfrm>
            <a:off x="5831060" y="4835114"/>
            <a:ext cx="0" cy="180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3"/>
            <a:endCxn id="4" idx="0"/>
          </p:cNvCxnSpPr>
          <p:nvPr/>
        </p:nvCxnSpPr>
        <p:spPr>
          <a:xfrm>
            <a:off x="3368170" y="2701994"/>
            <a:ext cx="1" cy="21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7" idx="2"/>
            <a:endCxn id="18" idx="1"/>
          </p:cNvCxnSpPr>
          <p:nvPr/>
        </p:nvCxnSpPr>
        <p:spPr>
          <a:xfrm>
            <a:off x="3368171" y="4835114"/>
            <a:ext cx="0" cy="180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99098" y="2597615"/>
            <a:ext cx="14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SATA 6Gbit/s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5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413" y="1790470"/>
            <a:ext cx="6883104" cy="46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6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File System (GFS)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https://courses.cs.washington.edu/courses/cse490h/11wi/CSE490H_files/</a:t>
            </a:r>
            <a:r>
              <a:rPr lang="en-US" dirty="0" smtClean="0">
                <a:hlinkClick r:id="rId2"/>
              </a:rPr>
              <a:t>gfs.pdf</a:t>
            </a:r>
            <a:endParaRPr lang="en-US" dirty="0" smtClean="0"/>
          </a:p>
          <a:p>
            <a:r>
              <a:rPr lang="en-US" dirty="0" smtClean="0"/>
              <a:t>Hadoop Distributed File System implements GFS design</a:t>
            </a:r>
          </a:p>
        </p:txBody>
      </p:sp>
    </p:spTree>
    <p:extLst>
      <p:ext uri="{BB962C8B-B14F-4D97-AF65-F5344CB8AC3E}">
        <p14:creationId xmlns:p14="http://schemas.microsoft.com/office/powerpoint/2010/main" val="402742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http://research.google.com/archive/mapreduce-osdi04-slides/</a:t>
            </a:r>
            <a:r>
              <a:rPr lang="en-US" dirty="0" smtClean="0">
                <a:hlinkClick r:id="rId2"/>
              </a:rPr>
              <a:t>index.html</a:t>
            </a:r>
            <a:endParaRPr lang="en-US" dirty="0" smtClean="0"/>
          </a:p>
          <a:p>
            <a:r>
              <a:rPr lang="en-US" dirty="0" smtClean="0"/>
              <a:t>Hadoop MapReduce implements Google File System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7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 Ecosystem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00" y="1972456"/>
            <a:ext cx="7870382" cy="44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Industry:</a:t>
            </a:r>
          </a:p>
          <a:p>
            <a:pPr lvl="1"/>
            <a:r>
              <a:rPr lang="en-US" dirty="0" smtClean="0"/>
              <a:t>Google, Facebook, Twitter, Amazon, Netflix, Visa, …</a:t>
            </a:r>
          </a:p>
          <a:p>
            <a:pPr lvl="1"/>
            <a:r>
              <a:rPr lang="en-US" dirty="0" smtClean="0"/>
              <a:t>Use data to provide services</a:t>
            </a:r>
          </a:p>
          <a:p>
            <a:pPr lvl="1"/>
            <a:r>
              <a:rPr lang="en-US" dirty="0" smtClean="0"/>
              <a:t>Use data to make money</a:t>
            </a:r>
          </a:p>
          <a:p>
            <a:pPr lvl="1"/>
            <a:r>
              <a:rPr lang="en-US" dirty="0" smtClean="0"/>
              <a:t>Has developed (most of the) technology for managing and processing </a:t>
            </a:r>
            <a:r>
              <a:rPr lang="en-US" dirty="0" err="1" smtClean="0"/>
              <a:t>peta</a:t>
            </a:r>
            <a:r>
              <a:rPr lang="en-US" dirty="0" smtClean="0"/>
              <a:t>-scale datasets</a:t>
            </a:r>
          </a:p>
          <a:p>
            <a:r>
              <a:rPr lang="en-US" dirty="0" smtClean="0"/>
              <a:t>Government:</a:t>
            </a:r>
          </a:p>
          <a:p>
            <a:pPr lvl="1"/>
            <a:r>
              <a:rPr lang="en-US" dirty="0" smtClean="0"/>
              <a:t>NSA, </a:t>
            </a:r>
            <a:r>
              <a:rPr lang="en-US" dirty="0" err="1" smtClean="0"/>
              <a:t>Skatteetaten</a:t>
            </a:r>
            <a:r>
              <a:rPr lang="en-US" dirty="0" smtClean="0"/>
              <a:t>, </a:t>
            </a:r>
            <a:r>
              <a:rPr lang="en-US" dirty="0" err="1" smtClean="0"/>
              <a:t>Kartverket</a:t>
            </a:r>
            <a:r>
              <a:rPr lang="en-US" dirty="0" smtClean="0"/>
              <a:t>, e-</a:t>
            </a:r>
            <a:r>
              <a:rPr lang="en-US" dirty="0" err="1" smtClean="0"/>
              <a:t>resept</a:t>
            </a:r>
            <a:r>
              <a:rPr lang="en-US" dirty="0" smtClean="0"/>
              <a:t>, …</a:t>
            </a:r>
          </a:p>
          <a:p>
            <a:pPr lvl="1"/>
            <a:r>
              <a:rPr lang="en-US" dirty="0" smtClean="0"/>
              <a:t>Use data to make (hopefully) informed decisions</a:t>
            </a:r>
          </a:p>
          <a:p>
            <a:pPr lvl="1"/>
            <a:r>
              <a:rPr lang="en-US" dirty="0" smtClean="0"/>
              <a:t>Make data available for public and commercial services</a:t>
            </a:r>
          </a:p>
          <a:p>
            <a:r>
              <a:rPr lang="en-US" dirty="0" smtClean="0"/>
              <a:t>Science</a:t>
            </a:r>
          </a:p>
          <a:p>
            <a:pPr lvl="1"/>
            <a:r>
              <a:rPr lang="nb-NO" dirty="0" err="1" smtClean="0"/>
              <a:t>Biology</a:t>
            </a:r>
            <a:r>
              <a:rPr lang="nb-NO" dirty="0" smtClean="0"/>
              <a:t>, </a:t>
            </a:r>
            <a:r>
              <a:rPr lang="nb-NO" dirty="0" err="1" smtClean="0"/>
              <a:t>physics</a:t>
            </a:r>
            <a:r>
              <a:rPr lang="nb-NO" dirty="0" smtClean="0"/>
              <a:t>, </a:t>
            </a:r>
            <a:r>
              <a:rPr lang="nb-NO" dirty="0" err="1" smtClean="0"/>
              <a:t>medicine</a:t>
            </a:r>
            <a:r>
              <a:rPr lang="nb-NO" dirty="0" smtClean="0"/>
              <a:t>,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sciences</a:t>
            </a:r>
            <a:r>
              <a:rPr lang="nb-NO" dirty="0" smtClean="0"/>
              <a:t>,…</a:t>
            </a:r>
          </a:p>
          <a:p>
            <a:pPr lvl="1"/>
            <a:r>
              <a:rPr lang="nb-NO" dirty="0" err="1" smtClean="0"/>
              <a:t>Use</a:t>
            </a:r>
            <a:r>
              <a:rPr lang="nb-NO" dirty="0" smtClean="0"/>
              <a:t> data for </a:t>
            </a:r>
            <a:r>
              <a:rPr lang="nb-NO" dirty="0" err="1" smtClean="0"/>
              <a:t>novel</a:t>
            </a:r>
            <a:r>
              <a:rPr lang="nb-NO" dirty="0" smtClean="0"/>
              <a:t> </a:t>
            </a:r>
            <a:r>
              <a:rPr lang="nb-NO" dirty="0" err="1" smtClean="0"/>
              <a:t>scientific</a:t>
            </a:r>
            <a:r>
              <a:rPr lang="nb-NO" dirty="0" smtClean="0"/>
              <a:t> </a:t>
            </a:r>
            <a:r>
              <a:rPr lang="nb-NO" dirty="0" err="1" smtClean="0"/>
              <a:t>insights</a:t>
            </a:r>
            <a:endParaRPr lang="nb-NO" dirty="0" smtClean="0"/>
          </a:p>
          <a:p>
            <a:pPr lvl="1"/>
            <a:r>
              <a:rPr lang="nb-NO" dirty="0" err="1" smtClean="0"/>
              <a:t>Should</a:t>
            </a:r>
            <a:r>
              <a:rPr lang="nb-NO" dirty="0" smtClean="0"/>
              <a:t> be </a:t>
            </a:r>
            <a:r>
              <a:rPr lang="nb-NO" dirty="0" err="1" smtClean="0"/>
              <a:t>open</a:t>
            </a:r>
            <a:r>
              <a:rPr lang="nb-NO" dirty="0" smtClean="0"/>
              <a:t> </a:t>
            </a:r>
            <a:r>
              <a:rPr lang="nb-NO" dirty="0" err="1" smtClean="0"/>
              <a:t>access</a:t>
            </a:r>
            <a:r>
              <a:rPr lang="nb-NO" dirty="0" smtClean="0"/>
              <a:t>, </a:t>
            </a:r>
            <a:r>
              <a:rPr lang="nb-NO" dirty="0" err="1" smtClean="0"/>
              <a:t>indexed</a:t>
            </a:r>
            <a:r>
              <a:rPr lang="nb-NO" dirty="0" smtClean="0"/>
              <a:t>, </a:t>
            </a:r>
            <a:r>
              <a:rPr lang="nb-NO" dirty="0" err="1" smtClean="0"/>
              <a:t>reusable</a:t>
            </a:r>
            <a:r>
              <a:rPr lang="nb-NO" dirty="0" smtClean="0"/>
              <a:t>, 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244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big?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112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875367"/>
            <a:ext cx="2184400" cy="1401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1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&lt; 4GB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4" y="1637875"/>
            <a:ext cx="2048936" cy="1639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1329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&lt; 512GB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2477491"/>
            <a:ext cx="837406" cy="98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2477491"/>
            <a:ext cx="837406" cy="98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1488490"/>
            <a:ext cx="837406" cy="989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1488490"/>
            <a:ext cx="837406" cy="989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6872" y="3525335"/>
            <a:ext cx="1674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TBs</a:t>
            </a:r>
            <a:endParaRPr lang="en-US" sz="2000" dirty="0"/>
          </a:p>
        </p:txBody>
      </p:sp>
      <p:pic>
        <p:nvPicPr>
          <p:cNvPr id="13" name="Picture 2" descr="https://www.notur.no/sites/drupal.uninett.no.notur/files/Stallo_d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13" y="4201883"/>
            <a:ext cx="3405055" cy="192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75970" y="6166844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PBs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2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Analysis (N x 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Billions of samples &amp; few dimensions, or</a:t>
            </a:r>
          </a:p>
          <a:p>
            <a:r>
              <a:rPr lang="en-US" sz="2400" dirty="0" smtClean="0"/>
              <a:t>Billions of samples &amp; thousands of dimensions, or</a:t>
            </a:r>
          </a:p>
          <a:p>
            <a:r>
              <a:rPr lang="en-US" sz="2400" dirty="0" smtClean="0"/>
              <a:t>Thousands of samples &amp; thousands of dimensions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478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</a:t>
            </a:r>
            <a:r>
              <a:rPr lang="en-US" dirty="0"/>
              <a:t>T</a:t>
            </a:r>
            <a:r>
              <a:rPr lang="en-US" dirty="0" smtClean="0"/>
              <a:t>ool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6" y="4898910"/>
            <a:ext cx="1683350" cy="168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79" y="3889394"/>
            <a:ext cx="2176343" cy="168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492" y="3519391"/>
            <a:ext cx="34163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175" y="2399507"/>
            <a:ext cx="381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7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l_blaa_engelsk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26AD10647F0499A1B22C41C5CB3F7" ma:contentTypeVersion="0" ma:contentTypeDescription="Create a new document." ma:contentTypeScope="" ma:versionID="2eced70c0ab3fba1632cc886685d59c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f93b3369b854682b1f3ebb5358e247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24632F-FE20-40F7-8E48-54F99AC9A496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C7466AB-4EAA-429B-831B-00FB9D426B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54F8D4-32D8-4A79-9A21-8936E544B8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Mal_blaa_engelsk</Template>
  <TotalTime>1318</TotalTime>
  <Words>931</Words>
  <Application>Microsoft Macintosh PowerPoint</Application>
  <PresentationFormat>On-screen Show (4:3)</PresentationFormat>
  <Paragraphs>225</Paragraphs>
  <Slides>48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Mal_blaa_engelsk</vt:lpstr>
      <vt:lpstr>Data-intensive computing</vt:lpstr>
      <vt:lpstr>Outline</vt:lpstr>
      <vt:lpstr>Data-intensive Computing</vt:lpstr>
      <vt:lpstr>Big Data Sources</vt:lpstr>
      <vt:lpstr>Big data players</vt:lpstr>
      <vt:lpstr>Big Data</vt:lpstr>
      <vt:lpstr>Dataset Size</vt:lpstr>
      <vt:lpstr>Statistical Analysis (N x M)</vt:lpstr>
      <vt:lpstr>Data Analysis Tool</vt:lpstr>
      <vt:lpstr>Computation Time</vt:lpstr>
      <vt:lpstr>Optimizations</vt:lpstr>
      <vt:lpstr>Outline</vt:lpstr>
      <vt:lpstr>PowerPoint Presentation</vt:lpstr>
      <vt:lpstr>PowerPoint Presentation</vt:lpstr>
      <vt:lpstr>PowerPoint Presentation</vt:lpstr>
      <vt:lpstr>PowerPoint Presentation</vt:lpstr>
      <vt:lpstr>Jim Grays Talk</vt:lpstr>
      <vt:lpstr>PowerPoint Presentation</vt:lpstr>
      <vt:lpstr>PowerPoint Presentation</vt:lpstr>
      <vt:lpstr>“Data, data everywhere”</vt:lpstr>
      <vt:lpstr>PowerPoint Presentation</vt:lpstr>
      <vt:lpstr>Scientific Storage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growth in the life sciences</vt:lpstr>
      <vt:lpstr>PowerPoint Presentation</vt:lpstr>
      <vt:lpstr>My Lab</vt:lpstr>
      <vt:lpstr>Research Goal</vt:lpstr>
      <vt:lpstr>Norwegian Woman and Cancer (NOWAC)</vt:lpstr>
      <vt:lpstr>Center for Bioinformatics (SfB)</vt:lpstr>
      <vt:lpstr>PowerPoint Presentation</vt:lpstr>
      <vt:lpstr>Interactive Data Exploration Components</vt:lpstr>
      <vt:lpstr>PowerPoint Presentation</vt:lpstr>
      <vt:lpstr>Outline (part 2)</vt:lpstr>
      <vt:lpstr>Hardware Requirements</vt:lpstr>
      <vt:lpstr>Single Computer</vt:lpstr>
      <vt:lpstr>Supercomputer</vt:lpstr>
      <vt:lpstr>Commodity Component Distributed System</vt:lpstr>
      <vt:lpstr>Hadoop</vt:lpstr>
      <vt:lpstr>Google File System (GFS)</vt:lpstr>
      <vt:lpstr>MapReduce</vt:lpstr>
      <vt:lpstr>Spark Ecosystem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larsab</dc:creator>
  <cp:lastModifiedBy>Lars Ailo Bongo</cp:lastModifiedBy>
  <cp:revision>83</cp:revision>
  <dcterms:created xsi:type="dcterms:W3CDTF">2013-08-07T10:42:41Z</dcterms:created>
  <dcterms:modified xsi:type="dcterms:W3CDTF">2015-10-22T13:58:52Z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0x01010066926AD10647F0499A1B22C41C5CB3F7</vt:lpwstr>
  </property>
</Properties>
</file>